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57DABE5-5450-471A-AFD5-170C89874F27}">
  <a:tblStyle styleId="{B57DABE5-5450-471A-AFD5-170C89874F2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5256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781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SzPct val="1000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SzPct val="100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DLLjumKKtgs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Vn31z6NFSAA&amp;feature=youtu.be&amp;list=PLAF469SQhojEKgthLS7RlEmk91Slo8ldt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7Po39Il6EaQ&amp;index=5&amp;list=PLAF469SQhojEKgthLS7RlEmk91Slo8ldt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d2UgBjvyAQ&amp;index=6&amp;list=PLAF469SQhojEKgthLS7RlEmk91Slo8ldt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PPpc4J3EXhk&amp;list=PLAF469SQhojEKgthLS7RlEmk91Slo8ldt&amp;index=2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ZUuqSKPG_3M&amp;list=PLAF469SQhojEKgthLS7RlEmk91Slo8ldt&amp;index=1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486" y="653311"/>
            <a:ext cx="799892" cy="752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5480" y="1296537"/>
            <a:ext cx="148223" cy="763988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0" y="390228"/>
            <a:ext cx="12192000" cy="146586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1016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16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https://www.youtube.com/watch?v=DLLjumKKtgs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245659" y="2197290"/>
            <a:ext cx="11409529" cy="311169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3600" b="1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Directions: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your group, you will watch a PowToon Video on the signpost you will be learning about.  You will view the video twice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 Viewing: Stop the video along the way and take notes below. </a:t>
            </a:r>
          </a:p>
        </p:txBody>
      </p:sp>
      <p:sp>
        <p:nvSpPr>
          <p:cNvPr id="88" name="Shape 88"/>
          <p:cNvSpPr/>
          <p:nvPr/>
        </p:nvSpPr>
        <p:spPr>
          <a:xfrm>
            <a:off x="3159395" y="390228"/>
            <a:ext cx="5873211" cy="10156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Memory Moment</a:t>
            </a:r>
          </a:p>
        </p:txBody>
      </p:sp>
      <p:graphicFrame>
        <p:nvGraphicFramePr>
          <p:cNvPr id="89" name="Shape 89"/>
          <p:cNvGraphicFramePr/>
          <p:nvPr/>
        </p:nvGraphicFramePr>
        <p:xfrm>
          <a:off x="245659" y="3544753"/>
          <a:ext cx="11778025" cy="2505760"/>
        </p:xfrm>
        <a:graphic>
          <a:graphicData uri="http://schemas.openxmlformats.org/drawingml/2006/table">
            <a:tbl>
              <a:tblPr firstRow="1" bandRow="1">
                <a:noFill/>
                <a:tableStyleId>{B57DABE5-5450-471A-AFD5-170C89874F27}</a:tableStyleId>
              </a:tblPr>
              <a:tblGrid>
                <a:gridCol w="117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6550">
                <a:tc>
                  <a:txBody>
                    <a:bodyPr/>
                    <a:lstStyle/>
                    <a:p>
                      <a:pPr marL="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Calibri"/>
                        <a:buNone/>
                      </a:pPr>
                      <a:r>
                        <a:rPr lang="en-US" sz="2800" u="sng" strike="noStrike" cap="none"/>
                        <a:t>First Viewing</a:t>
                      </a:r>
                      <a:r>
                        <a:rPr lang="en-US" sz="2800" u="none" strike="noStrike" cap="none"/>
                        <a:t>: </a:t>
                      </a:r>
                      <a:r>
                        <a:rPr lang="en-US" sz="2600" u="none" strike="noStrike" cap="none">
                          <a:solidFill>
                            <a:schemeClr val="dk1"/>
                          </a:solidFill>
                        </a:rPr>
                        <a:t>Watch the entire video without stopping.  Try to identify the GIST or   main idea(s).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100">
                <a:tc>
                  <a:txBody>
                    <a:bodyPr/>
                    <a:lstStyle/>
                    <a:p>
                      <a:pPr marL="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Calibri"/>
                        <a:buNone/>
                      </a:pPr>
                      <a:r>
                        <a:rPr lang="en-US" sz="2800" b="1" u="sng" strike="noStrike" cap="none">
                          <a:solidFill>
                            <a:schemeClr val="lt1"/>
                          </a:solidFill>
                        </a:rPr>
                        <a:t>Second Viewing</a:t>
                      </a:r>
                      <a:r>
                        <a:rPr lang="en-US" sz="2800" b="1" u="none" strike="noStrike" cap="none">
                          <a:solidFill>
                            <a:schemeClr val="lt1"/>
                          </a:solidFill>
                        </a:rPr>
                        <a:t>: </a:t>
                      </a:r>
                      <a:r>
                        <a:rPr lang="en-US" sz="2800" b="1" u="none" strike="noStrike" cap="none"/>
                        <a:t>Stop the video along the way and take notes on your worksheet.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486" y="653311"/>
            <a:ext cx="799892" cy="752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5480" y="1296537"/>
            <a:ext cx="148223" cy="763988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0" y="390228"/>
            <a:ext cx="12192000" cy="146586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1016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245659" y="2197290"/>
            <a:ext cx="11409529" cy="311169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3600" b="1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Directions: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your group, you will watch a PowToon Video on the signpost you will be learning about.  You will view the video twice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 Viewing: Stop the video along the way and take notes below. </a:t>
            </a:r>
          </a:p>
        </p:txBody>
      </p:sp>
      <p:sp>
        <p:nvSpPr>
          <p:cNvPr id="98" name="Shape 98"/>
          <p:cNvSpPr/>
          <p:nvPr/>
        </p:nvSpPr>
        <p:spPr>
          <a:xfrm>
            <a:off x="3423959" y="390228"/>
            <a:ext cx="5344092" cy="10156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Again and Again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https://www.youtube.com/watch?v=Vn31z6NFSAA&amp;feature=youtu.be&amp;list=PLAF469SQhojEKgthLS7RlEmk91Slo8ldt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9" name="Shape 99"/>
          <p:cNvGraphicFramePr/>
          <p:nvPr/>
        </p:nvGraphicFramePr>
        <p:xfrm>
          <a:off x="245659" y="3544753"/>
          <a:ext cx="11778025" cy="2505760"/>
        </p:xfrm>
        <a:graphic>
          <a:graphicData uri="http://schemas.openxmlformats.org/drawingml/2006/table">
            <a:tbl>
              <a:tblPr firstRow="1" bandRow="1">
                <a:noFill/>
                <a:tableStyleId>{B57DABE5-5450-471A-AFD5-170C89874F27}</a:tableStyleId>
              </a:tblPr>
              <a:tblGrid>
                <a:gridCol w="117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6550">
                <a:tc>
                  <a:txBody>
                    <a:bodyPr/>
                    <a:lstStyle/>
                    <a:p>
                      <a:pPr marL="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Calibri"/>
                        <a:buNone/>
                      </a:pPr>
                      <a:r>
                        <a:rPr lang="en-US" sz="2800" u="sng"/>
                        <a:t>First Viewing</a:t>
                      </a:r>
                      <a:r>
                        <a:rPr lang="en-US" sz="2800"/>
                        <a:t>: </a:t>
                      </a:r>
                      <a:r>
                        <a:rPr lang="en-US" sz="2600">
                          <a:solidFill>
                            <a:schemeClr val="dk1"/>
                          </a:solidFill>
                        </a:rPr>
                        <a:t>Watch the entire video without stopping.  Try to identify the GIST or   main idea(s).</a:t>
                      </a:r>
                    </a:p>
                  </a:txBody>
                  <a:tcPr marL="91450" marR="91450" marT="45725" marB="45725">
                    <a:solidFill>
                      <a:srgbClr val="B87B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100">
                <a:tc>
                  <a:txBody>
                    <a:bodyPr/>
                    <a:lstStyle/>
                    <a:p>
                      <a:pPr marL="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Calibri"/>
                        <a:buNone/>
                      </a:pPr>
                      <a:r>
                        <a:rPr lang="en-US" sz="2800" b="1" u="sng">
                          <a:solidFill>
                            <a:schemeClr val="lt1"/>
                          </a:solidFill>
                        </a:rPr>
                        <a:t>Second Viewing</a:t>
                      </a:r>
                      <a:r>
                        <a:rPr lang="en-US" sz="2800" b="1">
                          <a:solidFill>
                            <a:schemeClr val="lt1"/>
                          </a:solidFill>
                        </a:rPr>
                        <a:t>: </a:t>
                      </a:r>
                      <a:r>
                        <a:rPr lang="en-US" sz="2800" b="1"/>
                        <a:t>Stop the video along the way and take notes on your worksheet.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565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486" y="653311"/>
            <a:ext cx="799892" cy="752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5480" y="1296537"/>
            <a:ext cx="148223" cy="76398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>
            <a:spLocks noGrp="1"/>
          </p:cNvSpPr>
          <p:nvPr>
            <p:ph type="ctrTitle"/>
          </p:nvPr>
        </p:nvSpPr>
        <p:spPr>
          <a:xfrm>
            <a:off x="0" y="390228"/>
            <a:ext cx="12192000" cy="146586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1016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subTitle" idx="1"/>
          </p:nvPr>
        </p:nvSpPr>
        <p:spPr>
          <a:xfrm>
            <a:off x="245659" y="2197290"/>
            <a:ext cx="11409529" cy="311169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3600" b="1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Directions: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your group, you will watch a PowToon Video on the signpost you will be learning about.  You will view the video twice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 Viewing: Stop the video along the way and take notes below. </a:t>
            </a:r>
          </a:p>
        </p:txBody>
      </p:sp>
      <p:sp>
        <p:nvSpPr>
          <p:cNvPr id="108" name="Shape 108"/>
          <p:cNvSpPr/>
          <p:nvPr/>
        </p:nvSpPr>
        <p:spPr>
          <a:xfrm>
            <a:off x="2919176" y="390228"/>
            <a:ext cx="6353662" cy="10156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Words of the Wiser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https://www.youtube.com/watch?v=7Po39Il6EaQ&amp;index=5&amp;list=PLAF469SQhojEKgthLS7RlEmk91Slo8ldt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9" name="Shape 109"/>
          <p:cNvGraphicFramePr/>
          <p:nvPr/>
        </p:nvGraphicFramePr>
        <p:xfrm>
          <a:off x="245659" y="3544753"/>
          <a:ext cx="11778025" cy="2505760"/>
        </p:xfrm>
        <a:graphic>
          <a:graphicData uri="http://schemas.openxmlformats.org/drawingml/2006/table">
            <a:tbl>
              <a:tblPr firstRow="1" bandRow="1">
                <a:noFill/>
                <a:tableStyleId>{B57DABE5-5450-471A-AFD5-170C89874F27}</a:tableStyleId>
              </a:tblPr>
              <a:tblGrid>
                <a:gridCol w="117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6550">
                <a:tc>
                  <a:txBody>
                    <a:bodyPr/>
                    <a:lstStyle/>
                    <a:p>
                      <a:pPr marL="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Calibri"/>
                        <a:buNone/>
                      </a:pPr>
                      <a:r>
                        <a:rPr lang="en-US" sz="2800" u="sng"/>
                        <a:t>First Viewing</a:t>
                      </a:r>
                      <a:r>
                        <a:rPr lang="en-US" sz="2800"/>
                        <a:t>: </a:t>
                      </a:r>
                      <a:r>
                        <a:rPr lang="en-US" sz="2600">
                          <a:solidFill>
                            <a:schemeClr val="dk1"/>
                          </a:solidFill>
                        </a:rPr>
                        <a:t>Watch the entire video without stopping.  Try to identify the GIST or   main idea(s).</a:t>
                      </a:r>
                    </a:p>
                  </a:txBody>
                  <a:tcPr marL="91450" marR="91450" marT="45725" marB="45725"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100">
                <a:tc>
                  <a:txBody>
                    <a:bodyPr/>
                    <a:lstStyle/>
                    <a:p>
                      <a:pPr marL="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Calibri"/>
                        <a:buNone/>
                      </a:pPr>
                      <a:r>
                        <a:rPr lang="en-US" sz="2800" b="1" u="sng">
                          <a:solidFill>
                            <a:schemeClr val="lt1"/>
                          </a:solidFill>
                        </a:rPr>
                        <a:t>Second Viewing</a:t>
                      </a:r>
                      <a:r>
                        <a:rPr lang="en-US" sz="2800" b="1">
                          <a:solidFill>
                            <a:schemeClr val="lt1"/>
                          </a:solidFill>
                        </a:rPr>
                        <a:t>: </a:t>
                      </a:r>
                      <a:r>
                        <a:rPr lang="en-US" sz="2800" b="1"/>
                        <a:t>Stop the video along the way and take notes on your worksheet.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486" y="653311"/>
            <a:ext cx="799892" cy="752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5480" y="1296537"/>
            <a:ext cx="148223" cy="763988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0" y="390228"/>
            <a:ext cx="12192000" cy="146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1016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ubTitle" idx="1"/>
          </p:nvPr>
        </p:nvSpPr>
        <p:spPr>
          <a:xfrm>
            <a:off x="245659" y="2197290"/>
            <a:ext cx="11409600" cy="311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3600" b="1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Directions: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your group, you will watch a PowToon Video on the signpost you will be learning about.  You will view the video twice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 Viewing: Stop the video along the way and take notes below. </a:t>
            </a:r>
          </a:p>
        </p:txBody>
      </p:sp>
      <p:sp>
        <p:nvSpPr>
          <p:cNvPr id="118" name="Shape 118"/>
          <p:cNvSpPr/>
          <p:nvPr/>
        </p:nvSpPr>
        <p:spPr>
          <a:xfrm>
            <a:off x="2919175" y="390223"/>
            <a:ext cx="6353700" cy="167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Tough Questions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1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https://www.youtube.com/watch?v=Hd2UgBjvyAQ&amp;index=6&amp;list=PLAF469SQhojEKgthLS7RlEmk91Slo8ldt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9" name="Shape 119"/>
          <p:cNvGraphicFramePr/>
          <p:nvPr/>
        </p:nvGraphicFramePr>
        <p:xfrm>
          <a:off x="245659" y="3544753"/>
          <a:ext cx="11778025" cy="2505760"/>
        </p:xfrm>
        <a:graphic>
          <a:graphicData uri="http://schemas.openxmlformats.org/drawingml/2006/table">
            <a:tbl>
              <a:tblPr firstRow="1" bandRow="1">
                <a:noFill/>
                <a:tableStyleId>{B57DABE5-5450-471A-AFD5-170C89874F27}</a:tableStyleId>
              </a:tblPr>
              <a:tblGrid>
                <a:gridCol w="117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6550">
                <a:tc>
                  <a:txBody>
                    <a:bodyPr/>
                    <a:lstStyle/>
                    <a:p>
                      <a:pPr marL="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Calibri"/>
                        <a:buNone/>
                      </a:pPr>
                      <a:r>
                        <a:rPr lang="en-US" sz="2800" u="sng"/>
                        <a:t>First Viewing</a:t>
                      </a:r>
                      <a:r>
                        <a:rPr lang="en-US" sz="2800"/>
                        <a:t>: </a:t>
                      </a:r>
                      <a:r>
                        <a:rPr lang="en-US" sz="2600">
                          <a:solidFill>
                            <a:schemeClr val="dk1"/>
                          </a:solidFill>
                        </a:rPr>
                        <a:t>Watch the entire video without stopping.  Try to identify the GIST or   main idea(s).</a:t>
                      </a:r>
                    </a:p>
                  </a:txBody>
                  <a:tcPr marL="91450" marR="91450" marT="45725" marB="45725"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100">
                <a:tc>
                  <a:txBody>
                    <a:bodyPr/>
                    <a:lstStyle/>
                    <a:p>
                      <a:pPr marL="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Calibri"/>
                        <a:buNone/>
                      </a:pPr>
                      <a:r>
                        <a:rPr lang="en-US" sz="2800" b="1" u="sng">
                          <a:solidFill>
                            <a:schemeClr val="lt1"/>
                          </a:solidFill>
                        </a:rPr>
                        <a:t>Second Viewing</a:t>
                      </a:r>
                      <a:r>
                        <a:rPr lang="en-US" sz="2800" b="1">
                          <a:solidFill>
                            <a:schemeClr val="lt1"/>
                          </a:solidFill>
                        </a:rPr>
                        <a:t>: </a:t>
                      </a:r>
                      <a:r>
                        <a:rPr lang="en-US" sz="2800" b="1"/>
                        <a:t>Stop the video along the way and take notes on your worksheet.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486" y="653311"/>
            <a:ext cx="799892" cy="752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5480" y="1296537"/>
            <a:ext cx="148223" cy="763988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0" y="390228"/>
            <a:ext cx="12192000" cy="146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1016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ubTitle" idx="1"/>
          </p:nvPr>
        </p:nvSpPr>
        <p:spPr>
          <a:xfrm>
            <a:off x="245659" y="2197290"/>
            <a:ext cx="11409600" cy="311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3600" b="1" i="0" u="sng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Directions: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your group, you will watch a PowToon Video on the signpost you will be learning about.  You will view the video twice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 Viewing: Stop the video along the way and take notes below. </a:t>
            </a:r>
          </a:p>
        </p:txBody>
      </p:sp>
      <p:sp>
        <p:nvSpPr>
          <p:cNvPr id="118" name="Shape 118"/>
          <p:cNvSpPr/>
          <p:nvPr/>
        </p:nvSpPr>
        <p:spPr>
          <a:xfrm>
            <a:off x="1905372" y="8615"/>
            <a:ext cx="8227979" cy="167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6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Contrasts </a:t>
            </a:r>
            <a:r>
              <a:rPr lang="en-US" sz="6000" b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&amp; Contradictions</a:t>
            </a:r>
            <a:endParaRPr lang="en-US" sz="6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</a:t>
            </a: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www.youtube.com/watch?v=PPpc4J3EXhk&amp;list=PLAF469SQhojEKgthLS7RlEmk91Slo8ldt&amp;index=2</a:t>
            </a:r>
            <a:endParaRPr lang="en-US" sz="12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endParaRPr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9" name="Shape 119"/>
          <p:cNvGraphicFramePr/>
          <p:nvPr>
            <p:extLst>
              <p:ext uri="{D42A27DB-BD31-4B8C-83A1-F6EECF244321}">
                <p14:modId xmlns:p14="http://schemas.microsoft.com/office/powerpoint/2010/main" val="1947270102"/>
              </p:ext>
            </p:extLst>
          </p:nvPr>
        </p:nvGraphicFramePr>
        <p:xfrm>
          <a:off x="245659" y="3544753"/>
          <a:ext cx="11778025" cy="2505760"/>
        </p:xfrm>
        <a:graphic>
          <a:graphicData uri="http://schemas.openxmlformats.org/drawingml/2006/table">
            <a:tbl>
              <a:tblPr firstRow="1" bandRow="1">
                <a:noFill/>
                <a:tableStyleId>{B57DABE5-5450-471A-AFD5-170C89874F27}</a:tableStyleId>
              </a:tblPr>
              <a:tblGrid>
                <a:gridCol w="117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6550">
                <a:tc>
                  <a:txBody>
                    <a:bodyPr/>
                    <a:lstStyle/>
                    <a:p>
                      <a:pPr marL="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Calibri"/>
                        <a:buNone/>
                      </a:pPr>
                      <a:r>
                        <a:rPr lang="en-US" sz="2800" u="sng"/>
                        <a:t>First Viewing</a:t>
                      </a:r>
                      <a:r>
                        <a:rPr lang="en-US" sz="2800"/>
                        <a:t>: </a:t>
                      </a:r>
                      <a:r>
                        <a:rPr lang="en-US" sz="2600">
                          <a:solidFill>
                            <a:schemeClr val="dk1"/>
                          </a:solidFill>
                        </a:rPr>
                        <a:t>Watch the entire video without stopping.  Try to identify the GIST or   main idea(s).</a:t>
                      </a:r>
                    </a:p>
                  </a:txBody>
                  <a:tcPr marL="91450" marR="91450" marT="45725" marB="45725"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100">
                <a:tc>
                  <a:txBody>
                    <a:bodyPr/>
                    <a:lstStyle/>
                    <a:p>
                      <a:pPr marL="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Calibri"/>
                        <a:buNone/>
                      </a:pPr>
                      <a:r>
                        <a:rPr lang="en-US" sz="2800" b="1" u="sng" dirty="0">
                          <a:solidFill>
                            <a:schemeClr val="lt1"/>
                          </a:solidFill>
                        </a:rPr>
                        <a:t>Second Viewing</a:t>
                      </a:r>
                      <a:r>
                        <a:rPr lang="en-US" sz="2800" b="1" dirty="0">
                          <a:solidFill>
                            <a:schemeClr val="lt1"/>
                          </a:solidFill>
                        </a:rPr>
                        <a:t>: </a:t>
                      </a:r>
                      <a:r>
                        <a:rPr lang="en-US" sz="2800" b="1" dirty="0"/>
                        <a:t>Stop the video along the way and take notes on your worksheet.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8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9486" y="653311"/>
            <a:ext cx="799892" cy="7520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5480" y="1296537"/>
            <a:ext cx="148223" cy="763988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0" y="390228"/>
            <a:ext cx="12192000" cy="146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10160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subTitle" idx="1"/>
          </p:nvPr>
        </p:nvSpPr>
        <p:spPr>
          <a:xfrm>
            <a:off x="245659" y="2197290"/>
            <a:ext cx="11409600" cy="311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3600" b="1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Directions: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your group, you will watch a PowToon Video on the signpost you will be learning about.  You will view the video twice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5240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 Viewing: Stop the video along the way and take notes below. </a:t>
            </a:r>
          </a:p>
        </p:txBody>
      </p:sp>
      <p:sp>
        <p:nvSpPr>
          <p:cNvPr id="118" name="Shape 118"/>
          <p:cNvSpPr/>
          <p:nvPr/>
        </p:nvSpPr>
        <p:spPr>
          <a:xfrm>
            <a:off x="2919175" y="390223"/>
            <a:ext cx="6353700" cy="167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6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AHA Moment</a:t>
            </a:r>
            <a:endParaRPr lang="en-US" sz="6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SzPct val="250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</a:t>
            </a: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www.youtube.com/watch?v=ZUuqSKPG_3M&amp;list=PLAF469SQhojEKgthLS7RlEmk91Slo8ldt&amp;index=1</a:t>
            </a:r>
            <a:endParaRPr lang="en-US" sz="1200" b="1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buSzPct val="25000"/>
            </a:pPr>
            <a:endParaRPr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None/>
            </a:pPr>
            <a:endParaRPr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9" name="Shape 119"/>
          <p:cNvGraphicFramePr/>
          <p:nvPr>
            <p:extLst>
              <p:ext uri="{D42A27DB-BD31-4B8C-83A1-F6EECF244321}">
                <p14:modId xmlns:p14="http://schemas.microsoft.com/office/powerpoint/2010/main" val="821693970"/>
              </p:ext>
            </p:extLst>
          </p:nvPr>
        </p:nvGraphicFramePr>
        <p:xfrm>
          <a:off x="245659" y="3544753"/>
          <a:ext cx="11778025" cy="2505760"/>
        </p:xfrm>
        <a:graphic>
          <a:graphicData uri="http://schemas.openxmlformats.org/drawingml/2006/table">
            <a:tbl>
              <a:tblPr firstRow="1" bandRow="1">
                <a:noFill/>
                <a:tableStyleId>{B57DABE5-5450-471A-AFD5-170C89874F27}</a:tableStyleId>
              </a:tblPr>
              <a:tblGrid>
                <a:gridCol w="117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6550">
                <a:tc>
                  <a:txBody>
                    <a:bodyPr/>
                    <a:lstStyle/>
                    <a:p>
                      <a:pPr marL="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Calibri"/>
                        <a:buNone/>
                      </a:pPr>
                      <a:r>
                        <a:rPr lang="en-US" sz="2800" u="sng" dirty="0"/>
                        <a:t>First Viewing</a:t>
                      </a:r>
                      <a:r>
                        <a:rPr lang="en-US" sz="2800" dirty="0"/>
                        <a:t>: </a:t>
                      </a:r>
                      <a:r>
                        <a:rPr lang="en-US" sz="2600" dirty="0">
                          <a:solidFill>
                            <a:schemeClr val="dk1"/>
                          </a:solidFill>
                        </a:rPr>
                        <a:t>Watch the entire video without stopping.  Try to identify the GIST or   main idea(s).</a:t>
                      </a:r>
                    </a:p>
                  </a:txBody>
                  <a:tcPr marL="91450" marR="91450" marT="45725" marB="457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100">
                <a:tc>
                  <a:txBody>
                    <a:bodyPr/>
                    <a:lstStyle/>
                    <a:p>
                      <a:pPr marL="0" marR="0" lvl="0" indent="-177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100000"/>
                        <a:buFont typeface="Calibri"/>
                        <a:buNone/>
                      </a:pPr>
                      <a:r>
                        <a:rPr lang="en-US" sz="2800" b="1" u="sng" dirty="0">
                          <a:solidFill>
                            <a:schemeClr val="lt1"/>
                          </a:solidFill>
                        </a:rPr>
                        <a:t>Second Viewing</a:t>
                      </a:r>
                      <a:r>
                        <a:rPr lang="en-US" sz="2800" b="1" dirty="0">
                          <a:solidFill>
                            <a:schemeClr val="lt1"/>
                          </a:solidFill>
                        </a:rPr>
                        <a:t>: </a:t>
                      </a:r>
                      <a:r>
                        <a:rPr lang="en-US" sz="2800" b="1" dirty="0"/>
                        <a:t>Stop the video along the way and take notes on your worksheet.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78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496</Words>
  <Application>Microsoft Office PowerPoint</Application>
  <PresentationFormat>Widescreen</PresentationFormat>
  <Paragraphs>63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https://www.youtube.com/watch?v=DLLjumKKtgs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https://www.youtube.com/watch?v=DLLjumKKtgs</dc:title>
  <dc:creator>Linda Garcia</dc:creator>
  <cp:lastModifiedBy>Linda Garcia</cp:lastModifiedBy>
  <cp:revision>4</cp:revision>
  <dcterms:modified xsi:type="dcterms:W3CDTF">2017-10-30T16:58:13Z</dcterms:modified>
</cp:coreProperties>
</file>